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398" r:id="rId3"/>
    <p:sldId id="328" r:id="rId4"/>
    <p:sldId id="330" r:id="rId5"/>
    <p:sldId id="356" r:id="rId6"/>
    <p:sldId id="332" r:id="rId7"/>
    <p:sldId id="333" r:id="rId8"/>
    <p:sldId id="334" r:id="rId9"/>
    <p:sldId id="335" r:id="rId10"/>
    <p:sldId id="336" r:id="rId11"/>
    <p:sldId id="392" r:id="rId12"/>
    <p:sldId id="338" r:id="rId13"/>
    <p:sldId id="339" r:id="rId14"/>
    <p:sldId id="361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95" r:id="rId24"/>
    <p:sldId id="348" r:id="rId25"/>
    <p:sldId id="372" r:id="rId26"/>
    <p:sldId id="374" r:id="rId27"/>
    <p:sldId id="375" r:id="rId28"/>
    <p:sldId id="351" r:id="rId29"/>
    <p:sldId id="396" r:id="rId30"/>
  </p:sldIdLst>
  <p:sldSz cx="9144000" cy="6858000" type="screen4x3"/>
  <p:notesSz cx="6805613" cy="99441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57" autoAdjust="0"/>
  </p:normalViewPr>
  <p:slideViewPr>
    <p:cSldViewPr>
      <p:cViewPr varScale="1">
        <p:scale>
          <a:sx n="85" d="100"/>
          <a:sy n="85" d="100"/>
        </p:scale>
        <p:origin x="-23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7655-616E-4E5F-90CF-9B21EC15A7BF}" type="datetimeFigureOut">
              <a:rPr lang="fr-FR" smtClean="0"/>
              <a:t>10/09/2015</a:t>
            </a:fld>
            <a:endParaRPr lang="fr-FR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E4DE9-3422-433E-BE86-552473773BFE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0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406A7-DC6F-4960-B2A1-B75C502DB30B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03EDF-65A1-4A14-92D9-34D53E9C379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745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zsvenezie.it/aethina-tumida-in-italia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dirty="0" smtClean="0"/>
              <a:t>Info AFI Tagung vom 14. Oktober 2014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Region mit ca. 20’000 Völkern</a:t>
            </a:r>
          </a:p>
          <a:p>
            <a:r>
              <a:rPr lang="de-CH" altLang="de-DE" dirty="0" smtClean="0"/>
              <a:t>Davon wurden 1528 Völker verbrannt.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Importe in die Schweiz werden und wurden auch 2015 gemacht.</a:t>
            </a:r>
          </a:p>
          <a:p>
            <a:endParaRPr lang="de-CH" altLang="de-DE" dirty="0" smtClean="0"/>
          </a:p>
          <a:p>
            <a:r>
              <a:rPr lang="de-CH" altLang="de-DE" dirty="0" smtClean="0"/>
              <a:t>An 17 Orten wurde er eingeschleppt inkl. Italien</a:t>
            </a:r>
          </a:p>
          <a:p>
            <a:r>
              <a:rPr lang="de-CH" altLang="de-DE" dirty="0" smtClean="0"/>
              <a:t>An einem</a:t>
            </a:r>
            <a:r>
              <a:rPr lang="de-CH" altLang="de-DE" baseline="0" dirty="0" smtClean="0"/>
              <a:t> Ort konnte er definitiv zurückgedrängt werden.</a:t>
            </a:r>
          </a:p>
          <a:p>
            <a:r>
              <a:rPr lang="de-CH" altLang="de-DE" baseline="0" dirty="0" smtClean="0"/>
              <a:t>(in Portugal)</a:t>
            </a:r>
          </a:p>
          <a:p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E691F8-2EBE-422C-9C11-FB52E3945365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dirty="0" smtClean="0"/>
              <a:t>Fangquote: Friedrich</a:t>
            </a:r>
            <a:r>
              <a:rPr lang="de-CH" altLang="de-DE" baseline="0" dirty="0" smtClean="0"/>
              <a:t>-</a:t>
            </a:r>
            <a:r>
              <a:rPr lang="de-CH" altLang="de-DE" baseline="0" dirty="0" err="1" smtClean="0"/>
              <a:t>Loeffler</a:t>
            </a:r>
            <a:r>
              <a:rPr lang="de-CH" altLang="de-DE" baseline="0" dirty="0" smtClean="0"/>
              <a:t>-Institut</a:t>
            </a:r>
            <a:endParaRPr lang="de-CH" altLang="de-DE" dirty="0" smtClean="0"/>
          </a:p>
          <a:p>
            <a:r>
              <a:rPr lang="de-CH" altLang="de-DE" dirty="0" smtClean="0"/>
              <a:t>Marc</a:t>
            </a:r>
            <a:r>
              <a:rPr lang="de-CH" altLang="de-DE" baseline="0" dirty="0" smtClean="0"/>
              <a:t> Schäfer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Fangquote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Informationen des FLI | Stand 18.06.2014  Seite 3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transparenten Streifen lag bei 28,3 % und war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statistisch nicht verschieden von der Fangquote der</a:t>
            </a:r>
          </a:p>
          <a:p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schwarzen Streifen, welche bei 29,9 % lag.</a:t>
            </a:r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C9CD0B-9DF4-4CD8-9439-2F1B65609CBC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675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8948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de-DE" dirty="0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Mail Di </a:t>
            </a:r>
            <a:r>
              <a:rPr lang="fr-CH" dirty="0" err="1" smtClean="0"/>
              <a:t>Labio</a:t>
            </a:r>
            <a:r>
              <a:rPr lang="fr-CH" dirty="0" smtClean="0"/>
              <a:t> 16.6.2015</a:t>
            </a:r>
          </a:p>
          <a:p>
            <a:endParaRPr lang="fr-CH" dirty="0" smtClean="0"/>
          </a:p>
          <a:p>
            <a:r>
              <a:rPr lang="fr-CH" dirty="0" smtClean="0"/>
              <a:t>Commission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implementing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decision</a:t>
            </a:r>
            <a:r>
              <a:rPr lang="fr-CH" baseline="0" dirty="0" smtClean="0"/>
              <a:t> 2014/909/EU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 der Untersuchungen in Italien: </a:t>
            </a:r>
            <a:r>
              <a:rPr lang="de-CH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http://www.izsvenezie.it/aethina-tumida-in-italia/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 smtClean="0"/>
          </a:p>
          <a:p>
            <a:r>
              <a:rPr lang="de-CH" dirty="0" smtClean="0"/>
              <a:t>Angesichts dieser </a:t>
            </a:r>
            <a:r>
              <a:rPr lang="de-CH" dirty="0" err="1" smtClean="0"/>
              <a:t>Situazion</a:t>
            </a:r>
            <a:r>
              <a:rPr lang="de-CH" dirty="0" smtClean="0"/>
              <a:t> vorübergehend und bis weitere Angaben über die laufende Überwachung,</a:t>
            </a:r>
          </a:p>
          <a:p>
            <a:r>
              <a:rPr lang="de-CH" dirty="0" smtClean="0"/>
              <a:t>ist es erforderlich, die Anwendung der in Durchführungsbeschluss 2014/909 / EU </a:t>
            </a:r>
          </a:p>
          <a:p>
            <a:r>
              <a:rPr lang="de-CH" dirty="0" smtClean="0"/>
              <a:t>bis zum erwarteten Ende der aktuellen Saison der Bienenhaltung in diesen Regionen </a:t>
            </a:r>
          </a:p>
          <a:p>
            <a:r>
              <a:rPr lang="de-CH" dirty="0" smtClean="0"/>
              <a:t>zu festgelegten Maßnahmen zu verlängern Ende November 2015.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323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01A5E-A3AA-4C9F-BD93-00A592FF76D5}" type="slidenum">
              <a:rPr lang="de-CH" altLang="de-D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CH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01A5E-A3AA-4C9F-BD93-00A592FF76D5}" type="slidenum">
              <a:rPr lang="de-CH" altLang="de-DE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CH" alt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36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136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gut ausgebildete Beinpaare am Brustsegment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 sichtbarer Kopf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</a:t>
            </a:r>
            <a:r>
              <a:rPr lang="de-DE" sz="1200" b="1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Bauchfüsse</a:t>
            </a:r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Hinterleib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 Beinpaar als Nachschieber am </a:t>
            </a:r>
            <a:r>
              <a:rPr lang="de-DE" sz="1200" b="1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Hinterleibsende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Dornenreihen auf dem Rücken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Frisst Honig, Pollen, tote Bienen und bevorzugt Brut</a:t>
            </a:r>
            <a:endParaRPr lang="fr-CH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286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F4F3-97B0-42CF-A474-785BE7022B9C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Bienenvölker sind bei einem Befall in jedem Fall zwingend abzutöten.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Bedingungen benötigen ein Tiefgefrieren von ca.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Std.</a:t>
            </a: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Kühlanlage 10’000 KW – bis minus 30°C</a:t>
            </a: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Preis: pro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Tag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400.-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Chauffeur	145.- Std.</a:t>
            </a:r>
          </a:p>
          <a:p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Inklusive 		300 km Strecke</a:t>
            </a: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Möglichkeit 1		</a:t>
            </a:r>
            <a:r>
              <a:rPr lang="de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Teifgefrieren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vor Ort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Möglichkeit 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de-CH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Tierfgefrieren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bei MURPF</a:t>
            </a: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mit Abholung durch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Imker</a:t>
            </a:r>
          </a:p>
          <a:p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 </a:t>
            </a:r>
            <a:r>
              <a:rPr lang="de-CH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Hägendorf</a:t>
            </a:r>
            <a:r>
              <a:rPr lang="de-CH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</a:t>
            </a:r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Tierseuchen Verordnung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de-CH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TSV - Art. 274d    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Seuchenfall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Bei Feststellung eines Befalls mit dem Kleinen Beutenkäfer ordnet der Kantonstierarzt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an, dass: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die Bienenvölker oder Hummelnester, das gebrauchte Imkereimaterial, der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Wabenhonig und die Imkereinebenprodukte des verseuchten Betriebs nicht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verstellt werden dürfen und die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Bienenvölker oder Hummelnester nach den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Anweisungen des Bieneninspektors unverzüglich vernichtet werden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Meine Aussage bezüglich das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Entseuchen mittels Tiefgefrieren 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Imkermaterialien bezieht sich auf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Art. 274d  Absatz 1 Buchstabe b.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das gebrauchte Imkereimaterial, der Wabenhonig, die Imkereinebenprodukte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sowie weitere Gegenstände, die mit dem Kleinen Beutenkäfer in Berührung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gekommen sein könnten, nach den Anweisungen des Bieneninspektors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unverzüglich vernichtet oder gereinigt und entseucht werden;</a:t>
            </a:r>
            <a:endParaRPr lang="fr-FR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Eine Sanierung mittels Kunstschwarm ist </a:t>
            </a:r>
            <a:r>
              <a:rPr lang="de-CH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möglich, da sich der Kleine Beutenkäfer unter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Bienen verstecken kann und somit mit den Bienen in die neue Behausung abgewischt werden kann.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überwintert auch in der Wintertraube wo er von den Bienen gewärmt wird. 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 diesem Grund werden die Bienen eines befallenen Standes abgetötet.</a:t>
            </a:r>
            <a:endParaRPr lang="fr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03EDF-65A1-4A14-92D9-34D53E9C379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303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F4F3-97B0-42CF-A474-785BE7022B9C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730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642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9315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1536" y="3361217"/>
            <a:ext cx="5729176" cy="1470025"/>
          </a:xfrm>
        </p:spPr>
        <p:txBody>
          <a:bodyPr vert="horz" lIns="0" tIns="0" rIns="0" bIns="0" anchor="b" anchorCtr="0"/>
          <a:lstStyle>
            <a:lvl1pPr algn="l">
              <a:defRPr b="1" i="0">
                <a:solidFill>
                  <a:srgbClr val="A07E18"/>
                </a:solidFill>
                <a:latin typeface="Calibri Light"/>
                <a:cs typeface="Calibri Light"/>
              </a:defRPr>
            </a:lvl1pPr>
          </a:lstStyle>
          <a:p>
            <a:r>
              <a:rPr lang="en-US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61535" y="5116992"/>
            <a:ext cx="5729175" cy="1752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de-DE" dirty="0"/>
          </a:p>
        </p:txBody>
      </p:sp>
      <p:pic>
        <p:nvPicPr>
          <p:cNvPr id="4" name="Bild 3" descr="Biene vonvorn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31" y="1109256"/>
            <a:ext cx="4101537" cy="37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6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842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975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8283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18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925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05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11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903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6749-303B-49DC-B7A5-B2AFF90F0C0F}" type="datetimeFigureOut">
              <a:rPr lang="de-CH" smtClean="0"/>
              <a:t>10.09.2015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9F07A-E044-4650-A5D0-92A3DD3F8E9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655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9830E2-9A16-6844-8151-B3462FFF9983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A733742-1CE3-7348-8ACD-4A07F652D98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2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67544" y="4335239"/>
            <a:ext cx="7177512" cy="1470025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Le petit coléoptère de la ruche</a:t>
            </a:r>
            <a:br>
              <a:rPr lang="fr-FR" dirty="0"/>
            </a:br>
            <a:r>
              <a:rPr lang="fr-FR" i="1" dirty="0" err="1"/>
              <a:t>Aethina</a:t>
            </a:r>
            <a:r>
              <a:rPr lang="fr-FR" i="1" dirty="0"/>
              <a:t> </a:t>
            </a:r>
            <a:r>
              <a:rPr lang="fr-FR" i="1" dirty="0" err="1" smtClean="0"/>
              <a:t>tumida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0299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" y="1867793"/>
            <a:ext cx="6683200" cy="498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041"/>
          <p:cNvSpPr>
            <a:spLocks noChangeArrowheads="1"/>
          </p:cNvSpPr>
          <p:nvPr/>
        </p:nvSpPr>
        <p:spPr bwMode="auto">
          <a:xfrm>
            <a:off x="323528" y="1268760"/>
            <a:ext cx="6777544" cy="43204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de-CH" altLang="de-DE" sz="3200" b="1" dirty="0">
                <a:latin typeface="Arial" charset="0"/>
              </a:rPr>
              <a:t>Le </a:t>
            </a:r>
            <a:r>
              <a:rPr lang="de-CH" altLang="de-DE" sz="3200" b="1" dirty="0" err="1">
                <a:latin typeface="Arial" charset="0"/>
              </a:rPr>
              <a:t>petit</a:t>
            </a:r>
            <a:r>
              <a:rPr lang="de-CH" altLang="de-DE" sz="3200" b="1" dirty="0">
                <a:latin typeface="Arial" charset="0"/>
              </a:rPr>
              <a:t> </a:t>
            </a:r>
            <a:r>
              <a:rPr lang="de-CH" altLang="de-DE" sz="3200" b="1" dirty="0" err="1">
                <a:latin typeface="Arial" charset="0"/>
              </a:rPr>
              <a:t>coléoptère</a:t>
            </a:r>
            <a:r>
              <a:rPr lang="de-CH" altLang="de-DE" sz="3200" b="1" dirty="0">
                <a:latin typeface="Arial" charset="0"/>
              </a:rPr>
              <a:t> </a:t>
            </a:r>
            <a:r>
              <a:rPr lang="de-CH" altLang="de-DE" b="1" i="1" dirty="0" err="1" smtClean="0">
                <a:latin typeface="Arial" charset="0"/>
              </a:rPr>
              <a:t>Aethina</a:t>
            </a:r>
            <a:r>
              <a:rPr lang="de-CH" altLang="de-DE" b="1" i="1" dirty="0" smtClean="0">
                <a:latin typeface="Arial" charset="0"/>
              </a:rPr>
              <a:t> </a:t>
            </a:r>
            <a:r>
              <a:rPr lang="de-CH" altLang="de-DE" b="1" i="1" dirty="0" err="1" smtClean="0">
                <a:latin typeface="Arial" charset="0"/>
              </a:rPr>
              <a:t>tumida</a:t>
            </a:r>
            <a:endParaRPr lang="de-CH" altLang="de-DE" sz="4000" b="1" i="1" dirty="0">
              <a:latin typeface="Arial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 rot="18292515">
            <a:off x="2454400" y="3720032"/>
            <a:ext cx="2658991" cy="1759727"/>
            <a:chOff x="996162" y="4010745"/>
            <a:chExt cx="2016574" cy="918675"/>
          </a:xfrm>
        </p:grpSpPr>
        <p:cxnSp>
          <p:nvCxnSpPr>
            <p:cNvPr id="10" name="Gerade Verbindung mit Pfeil 9"/>
            <p:cNvCxnSpPr/>
            <p:nvPr/>
          </p:nvCxnSpPr>
          <p:spPr>
            <a:xfrm rot="3307485" flipH="1">
              <a:off x="1656121" y="3480651"/>
              <a:ext cx="826522" cy="1886709"/>
            </a:xfrm>
            <a:prstGeom prst="straightConnector1">
              <a:avLst/>
            </a:prstGeom>
            <a:ln w="444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041"/>
            <p:cNvSpPr>
              <a:spLocks noChangeArrowheads="1"/>
            </p:cNvSpPr>
            <p:nvPr/>
          </p:nvSpPr>
          <p:spPr bwMode="auto">
            <a:xfrm>
              <a:off x="996162" y="4641388"/>
              <a:ext cx="122413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de-CH" altLang="de-DE" sz="2000" b="1" dirty="0" smtClean="0">
                  <a:solidFill>
                    <a:schemeClr val="bg1"/>
                  </a:solidFill>
                  <a:latin typeface="Arial" charset="0"/>
                </a:rPr>
                <a:t>2.5-3.5 mm</a:t>
              </a:r>
              <a:endParaRPr lang="de-CH" altLang="de-DE" sz="20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480765" y="1880446"/>
            <a:ext cx="214256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dirty="0" err="1" smtClean="0"/>
              <a:t>Antennes</a:t>
            </a:r>
            <a:r>
              <a:rPr lang="de-CH" sz="2000" dirty="0" smtClean="0"/>
              <a:t> en forme de </a:t>
            </a:r>
            <a:r>
              <a:rPr lang="de-CH" sz="2000" dirty="0" err="1" smtClean="0"/>
              <a:t>massue</a:t>
            </a:r>
            <a:r>
              <a:rPr lang="de-CH" sz="2000" dirty="0" smtClean="0"/>
              <a:t>                                </a:t>
            </a:r>
            <a:endParaRPr lang="de-CH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938089" y="6193710"/>
            <a:ext cx="2931700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CH" sz="2000" dirty="0" err="1" smtClean="0"/>
              <a:t>Longueur</a:t>
            </a:r>
            <a:r>
              <a:rPr lang="de-CH" sz="2000" dirty="0" smtClean="0"/>
              <a:t> des </a:t>
            </a:r>
            <a:r>
              <a:rPr lang="de-CH" sz="2000" dirty="0" err="1" smtClean="0"/>
              <a:t>élytres</a:t>
            </a:r>
            <a:r>
              <a:rPr lang="de-CH" sz="2000" dirty="0" smtClean="0"/>
              <a:t>          </a:t>
            </a:r>
            <a:endParaRPr lang="de-CH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6709904" y="1876517"/>
            <a:ext cx="2464814" cy="49859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de-CH" sz="3600" dirty="0" smtClean="0"/>
          </a:p>
          <a:p>
            <a:endParaRPr lang="de-CH" sz="3600" dirty="0"/>
          </a:p>
          <a:p>
            <a:endParaRPr lang="de-CH" sz="3600" dirty="0"/>
          </a:p>
          <a:p>
            <a:r>
              <a:rPr lang="de-CH" sz="2800" dirty="0" smtClean="0"/>
              <a:t>Aide </a:t>
            </a:r>
          </a:p>
          <a:p>
            <a:r>
              <a:rPr lang="de-CH" sz="2800" dirty="0" smtClean="0"/>
              <a:t>à la </a:t>
            </a:r>
          </a:p>
          <a:p>
            <a:r>
              <a:rPr lang="de-CH" sz="2800" dirty="0" err="1" smtClean="0"/>
              <a:t>détermination</a:t>
            </a:r>
            <a:r>
              <a:rPr lang="de-CH" sz="2800" dirty="0" smtClean="0"/>
              <a:t>  </a:t>
            </a:r>
          </a:p>
          <a:p>
            <a:endParaRPr lang="de-CH" sz="3000" dirty="0" smtClean="0"/>
          </a:p>
          <a:p>
            <a:endParaRPr lang="de-CH" sz="3000" dirty="0"/>
          </a:p>
          <a:p>
            <a:endParaRPr lang="de-CH" sz="3000" dirty="0" smtClean="0"/>
          </a:p>
          <a:p>
            <a:endParaRPr lang="de-CH" dirty="0" smtClean="0"/>
          </a:p>
          <a:p>
            <a:endParaRPr lang="de-CH" dirty="0" smtClean="0"/>
          </a:p>
        </p:txBody>
      </p:sp>
      <p:grpSp>
        <p:nvGrpSpPr>
          <p:cNvPr id="7" name="Gruppieren 6"/>
          <p:cNvGrpSpPr/>
          <p:nvPr/>
        </p:nvGrpSpPr>
        <p:grpSpPr>
          <a:xfrm rot="19199044">
            <a:off x="1625895" y="2790901"/>
            <a:ext cx="3594177" cy="2932163"/>
            <a:chOff x="579070" y="2453425"/>
            <a:chExt cx="3594177" cy="2671226"/>
          </a:xfrm>
        </p:grpSpPr>
        <p:cxnSp>
          <p:nvCxnSpPr>
            <p:cNvPr id="4" name="Gerade Verbindung mit Pfeil 3"/>
            <p:cNvCxnSpPr/>
            <p:nvPr/>
          </p:nvCxnSpPr>
          <p:spPr>
            <a:xfrm rot="2400956">
              <a:off x="579070" y="2453425"/>
              <a:ext cx="3594177" cy="2671226"/>
            </a:xfrm>
            <a:prstGeom prst="straightConnector1">
              <a:avLst/>
            </a:prstGeom>
            <a:ln w="444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041"/>
            <p:cNvSpPr>
              <a:spLocks noChangeArrowheads="1"/>
            </p:cNvSpPr>
            <p:nvPr/>
          </p:nvSpPr>
          <p:spPr bwMode="auto">
            <a:xfrm rot="20894741">
              <a:off x="1052486" y="2780928"/>
              <a:ext cx="936103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102" charset="0"/>
                  <a:ea typeface="ＭＳ Ｐゴシック" pitchFamily="-102" charset="-128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de-CH" altLang="de-DE" sz="2000" b="1" dirty="0" smtClean="0">
                  <a:solidFill>
                    <a:schemeClr val="bg1"/>
                  </a:solidFill>
                  <a:latin typeface="Arial" charset="0"/>
                </a:rPr>
                <a:t>5-7 mm</a:t>
              </a:r>
              <a:endParaRPr lang="de-CH" altLang="de-DE" sz="20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90186" y="6593820"/>
            <a:ext cx="13901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CH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Wenart</a:t>
            </a:r>
            <a:r>
              <a:rPr lang="fr-CH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Hüttinger</a:t>
            </a:r>
            <a:endParaRPr lang="fr-CH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08070" y="334397"/>
            <a:ext cx="2544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L’aspect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6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r="2399"/>
          <a:stretch/>
        </p:blipFill>
        <p:spPr bwMode="auto">
          <a:xfrm>
            <a:off x="43065" y="551388"/>
            <a:ext cx="9100935" cy="637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8244408" y="6309320"/>
            <a:ext cx="89959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/>
          <p:cNvSpPr/>
          <p:nvPr/>
        </p:nvSpPr>
        <p:spPr>
          <a:xfrm>
            <a:off x="179512" y="366944"/>
            <a:ext cx="25922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extfeld 2"/>
          <p:cNvSpPr txBox="1"/>
          <p:nvPr/>
        </p:nvSpPr>
        <p:spPr>
          <a:xfrm>
            <a:off x="323528" y="476672"/>
            <a:ext cx="501130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Comparaison de la taille </a:t>
            </a:r>
          </a:p>
          <a:p>
            <a:r>
              <a:rPr lang="fr-CH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vec les abeilles</a:t>
            </a:r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35688" y="1772816"/>
            <a:ext cx="280831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2800" b="1" dirty="0" smtClean="0"/>
              <a:t>Le petit coléoptère a environnement  1/3 de la taille de l’abeille</a:t>
            </a:r>
            <a:endParaRPr lang="fr-CH" sz="2800" b="1" dirty="0"/>
          </a:p>
        </p:txBody>
      </p:sp>
    </p:spTree>
    <p:extLst>
      <p:ext uri="{BB962C8B-B14F-4D97-AF65-F5344CB8AC3E}">
        <p14:creationId xmlns:p14="http://schemas.microsoft.com/office/powerpoint/2010/main" val="19470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" y="116632"/>
            <a:ext cx="9157217" cy="67413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cxnSp>
        <p:nvCxnSpPr>
          <p:cNvPr id="3" name="Gerade Verbindung mit Pfeil 2"/>
          <p:cNvCxnSpPr/>
          <p:nvPr/>
        </p:nvCxnSpPr>
        <p:spPr>
          <a:xfrm>
            <a:off x="4824028" y="1664312"/>
            <a:ext cx="36004" cy="4608512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041"/>
          <p:cNvSpPr>
            <a:spLocks noChangeArrowheads="1"/>
          </p:cNvSpPr>
          <p:nvPr/>
        </p:nvSpPr>
        <p:spPr bwMode="auto">
          <a:xfrm>
            <a:off x="4464480" y="2050986"/>
            <a:ext cx="703307" cy="5760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de-CH" altLang="de-DE" sz="2000" b="1" dirty="0" smtClean="0">
                <a:latin typeface="Arial" charset="0"/>
              </a:rPr>
              <a:t>10-11 mm</a:t>
            </a:r>
            <a:endParaRPr lang="de-CH" altLang="de-DE" sz="2000" b="1" dirty="0"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452320" y="1556792"/>
            <a:ext cx="1685077" cy="369332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drei Beinpaare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32040" y="6444044"/>
            <a:ext cx="4023281" cy="369332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macht kein Gespinst wie Wachsmotte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421223" y="1537188"/>
            <a:ext cx="1759289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3 paires pattes                </a:t>
            </a:r>
            <a:endParaRPr lang="fr-CH" sz="2000" dirty="0"/>
          </a:p>
        </p:txBody>
      </p:sp>
      <p:sp>
        <p:nvSpPr>
          <p:cNvPr id="7" name="Rechteck 6"/>
          <p:cNvSpPr/>
          <p:nvPr/>
        </p:nvSpPr>
        <p:spPr>
          <a:xfrm>
            <a:off x="395536" y="1985075"/>
            <a:ext cx="2952328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dirty="0" smtClean="0"/>
              <a:t>Aide à la </a:t>
            </a:r>
          </a:p>
          <a:p>
            <a:r>
              <a:rPr lang="fr-CH" sz="2000" dirty="0"/>
              <a:t>d</a:t>
            </a:r>
            <a:r>
              <a:rPr lang="fr-CH" sz="2000" dirty="0" smtClean="0"/>
              <a:t>étermination                          </a:t>
            </a:r>
            <a:endParaRPr lang="fr-CH" sz="2000" dirty="0"/>
          </a:p>
        </p:txBody>
      </p:sp>
      <p:sp>
        <p:nvSpPr>
          <p:cNvPr id="9" name="Rechteck 8"/>
          <p:cNvSpPr/>
          <p:nvPr/>
        </p:nvSpPr>
        <p:spPr>
          <a:xfrm>
            <a:off x="395536" y="3133373"/>
            <a:ext cx="2952328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dirty="0" smtClean="0"/>
              <a:t>2 rangées d’épines sur le dos</a:t>
            </a:r>
            <a:endParaRPr lang="fr-CH" sz="2000" dirty="0"/>
          </a:p>
        </p:txBody>
      </p:sp>
      <p:sp>
        <p:nvSpPr>
          <p:cNvPr id="10" name="Rechteck 9"/>
          <p:cNvSpPr/>
          <p:nvPr/>
        </p:nvSpPr>
        <p:spPr>
          <a:xfrm>
            <a:off x="395536" y="4941168"/>
            <a:ext cx="2952328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dirty="0" smtClean="0"/>
              <a:t>Ouverture (respiration)</a:t>
            </a:r>
          </a:p>
          <a:p>
            <a:endParaRPr lang="fr-CH" sz="2000" dirty="0"/>
          </a:p>
        </p:txBody>
      </p:sp>
      <p:sp>
        <p:nvSpPr>
          <p:cNvPr id="13" name="Rechteck 12"/>
          <p:cNvSpPr/>
          <p:nvPr/>
        </p:nvSpPr>
        <p:spPr>
          <a:xfrm>
            <a:off x="4537977" y="6413266"/>
            <a:ext cx="4606023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sz="2000" dirty="0" smtClean="0"/>
              <a:t>Pas de toile comme la fausse teigne</a:t>
            </a:r>
            <a:endParaRPr lang="fr-CH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323528" y="404664"/>
            <a:ext cx="5976664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Larves</a:t>
            </a:r>
            <a:r>
              <a:rPr lang="de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petit</a:t>
            </a:r>
            <a:r>
              <a:rPr lang="de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coléoptère</a:t>
            </a:r>
            <a:endParaRPr lang="de-CH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5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89695" l="9986" r="93488"/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494791"/>
            <a:ext cx="9433048" cy="4217675"/>
          </a:xfrm>
          <a:prstGeom prst="rect">
            <a:avLst/>
          </a:prstGeom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88735"/>
              </p:ext>
            </p:extLst>
          </p:nvPr>
        </p:nvGraphicFramePr>
        <p:xfrm>
          <a:off x="323528" y="476672"/>
          <a:ext cx="6336704" cy="1634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6704"/>
              </a:tblGrid>
              <a:tr h="691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3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Larve </a:t>
                      </a:r>
                      <a:endParaRPr lang="fr-FR" sz="32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8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Aethina</a:t>
                      </a:r>
                      <a:r>
                        <a:rPr lang="de-DE" sz="1800" i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i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tumida</a:t>
                      </a:r>
                      <a:endParaRPr lang="fr-FR" sz="1800" i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1360" marR="6136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Coleoptera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 </a:t>
                      </a:r>
                      <a:endParaRPr lang="fr-FR" sz="18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1360" marR="61360" marT="0" marB="0">
                    <a:solidFill>
                      <a:schemeClr val="bg1"/>
                    </a:solidFill>
                  </a:tcPr>
                </a:tc>
              </a:tr>
              <a:tr h="324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Famille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8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Nitidulidae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FR" sz="18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61360" marR="6136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020272" y="5157192"/>
            <a:ext cx="9701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dirty="0" smtClean="0"/>
              <a:t>Foto Marc  Schäfer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032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" y="-16361"/>
            <a:ext cx="8667152" cy="686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6361"/>
            <a:ext cx="1792140" cy="84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r="7060"/>
          <a:stretch/>
        </p:blipFill>
        <p:spPr bwMode="auto">
          <a:xfrm>
            <a:off x="7524328" y="85888"/>
            <a:ext cx="1529917" cy="76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41"/>
          <p:cNvSpPr>
            <a:spLocks noChangeArrowheads="1"/>
          </p:cNvSpPr>
          <p:nvPr/>
        </p:nvSpPr>
        <p:spPr bwMode="auto">
          <a:xfrm>
            <a:off x="4932041" y="5814142"/>
            <a:ext cx="3672407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CH" altLang="de-DE" sz="2800" b="1" dirty="0" smtClean="0">
                <a:latin typeface="Arial" charset="0"/>
              </a:rPr>
              <a:t>Petit </a:t>
            </a:r>
            <a:r>
              <a:rPr lang="de-CH" altLang="de-DE" sz="2800" b="1" dirty="0" err="1" smtClean="0">
                <a:latin typeface="Arial" charset="0"/>
              </a:rPr>
              <a:t>coléoptère</a:t>
            </a:r>
            <a:r>
              <a:rPr lang="de-CH" altLang="de-DE" sz="2800" b="1" dirty="0" smtClean="0">
                <a:latin typeface="Arial" charset="0"/>
              </a:rPr>
              <a:t> </a:t>
            </a:r>
          </a:p>
        </p:txBody>
      </p:sp>
      <p:sp>
        <p:nvSpPr>
          <p:cNvPr id="8" name="Rechteck 7"/>
          <p:cNvSpPr/>
          <p:nvPr/>
        </p:nvSpPr>
        <p:spPr>
          <a:xfrm>
            <a:off x="8172400" y="6381328"/>
            <a:ext cx="89959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707904" y="4869160"/>
            <a:ext cx="10828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62013"/>
            <a:ext cx="722788" cy="128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5" t="56548" r="2666" b="1992"/>
          <a:stretch/>
        </p:blipFill>
        <p:spPr bwMode="auto">
          <a:xfrm>
            <a:off x="251520" y="4166836"/>
            <a:ext cx="35724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34572" r="24217" b="21157"/>
          <a:stretch/>
        </p:blipFill>
        <p:spPr>
          <a:xfrm>
            <a:off x="0" y="0"/>
            <a:ext cx="9144000" cy="687217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83968" y="692696"/>
            <a:ext cx="3844322" cy="400110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Forme et 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antennes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de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typiques</a:t>
            </a:r>
            <a:endParaRPr lang="de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4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" r="8687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4616" y="5385410"/>
            <a:ext cx="1837362" cy="707886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1/3 de la taille </a:t>
            </a:r>
          </a:p>
          <a:p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 abeilles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969198" y="5745450"/>
            <a:ext cx="1651413" cy="707886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Regarder 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plus près!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9109" r="13992" b="553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93610" y="764704"/>
            <a:ext cx="2634054" cy="1015663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 antennes ne sont</a:t>
            </a:r>
          </a:p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pas assez larges ou </a:t>
            </a: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trop longues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2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3" t="4253" r="8572" b="3282"/>
          <a:stretch/>
        </p:blipFill>
        <p:spPr>
          <a:xfrm flipV="1">
            <a:off x="-132523" y="-99392"/>
            <a:ext cx="9276523" cy="695739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7259" y="5385410"/>
            <a:ext cx="4799712" cy="400110"/>
          </a:xfrm>
          <a:prstGeom prst="rect">
            <a:avLst/>
          </a:prstGeom>
          <a:solidFill>
            <a:srgbClr val="0099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 élytres couvrent l’abdomen en entier</a:t>
            </a:r>
            <a:endParaRPr lang="fr-CH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5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270945" y="6470569"/>
            <a:ext cx="863192" cy="38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5" y="741228"/>
            <a:ext cx="7750327" cy="60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14607" y="153506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Cycle de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15" y="2126754"/>
            <a:ext cx="4222229" cy="279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41"/>
          <p:cNvSpPr>
            <a:spLocks noChangeArrowheads="1"/>
          </p:cNvSpPr>
          <p:nvPr/>
        </p:nvSpPr>
        <p:spPr bwMode="auto">
          <a:xfrm>
            <a:off x="547936" y="2126754"/>
            <a:ext cx="7552456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Situation actuelle</a:t>
            </a:r>
          </a:p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L’aspect</a:t>
            </a:r>
          </a:p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Cycle de vie</a:t>
            </a:r>
          </a:p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Dommages</a:t>
            </a:r>
          </a:p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Lutte</a:t>
            </a:r>
          </a:p>
          <a:p>
            <a:pPr marL="514350" indent="-514350" eaLnBrk="1" hangingPunct="1">
              <a:lnSpc>
                <a:spcPts val="4500"/>
              </a:lnSpc>
              <a:buFont typeface="+mj-lt"/>
              <a:buAutoNum type="arabicPeriod"/>
            </a:pPr>
            <a:r>
              <a:rPr lang="fr-CH" altLang="de-DE" sz="3100" dirty="0" smtClean="0">
                <a:latin typeface="Arial" charset="0"/>
              </a:rPr>
              <a:t>Comportement des apiculteurs/</a:t>
            </a:r>
            <a:r>
              <a:rPr lang="fr-CH" altLang="de-DE" sz="3100" dirty="0" err="1" smtClean="0">
                <a:latin typeface="Arial" charset="0"/>
              </a:rPr>
              <a:t>trices</a:t>
            </a:r>
            <a:endParaRPr lang="fr-CH" altLang="de-DE" sz="3100" dirty="0" smtClean="0"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5754" y="1126485"/>
            <a:ext cx="24160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  <a:endParaRPr lang="fr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2"/>
          <a:stretch/>
        </p:blipFill>
        <p:spPr>
          <a:xfrm>
            <a:off x="4856085" y="1206044"/>
            <a:ext cx="4287915" cy="567934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13767" r="13141"/>
          <a:stretch/>
        </p:blipFill>
        <p:spPr bwMode="auto">
          <a:xfrm>
            <a:off x="-1001" y="1206044"/>
            <a:ext cx="4856085" cy="492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41"/>
          <p:cNvSpPr>
            <a:spLocks noChangeArrowheads="1"/>
          </p:cNvSpPr>
          <p:nvPr/>
        </p:nvSpPr>
        <p:spPr bwMode="auto">
          <a:xfrm>
            <a:off x="1892422" y="836712"/>
            <a:ext cx="1023394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de-DE" sz="2800" b="1" dirty="0" smtClean="0">
                <a:latin typeface="Arial" charset="0"/>
              </a:rPr>
              <a:t>Œufs</a:t>
            </a:r>
          </a:p>
        </p:txBody>
      </p:sp>
      <p:sp>
        <p:nvSpPr>
          <p:cNvPr id="5" name="Rectangle 1041"/>
          <p:cNvSpPr>
            <a:spLocks noChangeArrowheads="1"/>
          </p:cNvSpPr>
          <p:nvPr/>
        </p:nvSpPr>
        <p:spPr bwMode="auto">
          <a:xfrm>
            <a:off x="6300192" y="836712"/>
            <a:ext cx="1800200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de-DE" sz="2800" b="1" dirty="0" smtClean="0">
                <a:latin typeface="Arial" charset="0"/>
              </a:rPr>
              <a:t>Larves</a:t>
            </a:r>
          </a:p>
        </p:txBody>
      </p:sp>
      <p:sp>
        <p:nvSpPr>
          <p:cNvPr id="8" name="Rectangle 1041"/>
          <p:cNvSpPr>
            <a:spLocks noChangeArrowheads="1"/>
          </p:cNvSpPr>
          <p:nvPr/>
        </p:nvSpPr>
        <p:spPr bwMode="auto">
          <a:xfrm>
            <a:off x="899592" y="6109787"/>
            <a:ext cx="8244408" cy="7755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de-DE" sz="2800" dirty="0" smtClean="0">
                <a:latin typeface="Arial" charset="0"/>
              </a:rPr>
              <a:t>Les larves mangent le couvain, le miel et </a:t>
            </a:r>
            <a:r>
              <a:rPr lang="fr-CH" altLang="de-DE" sz="2800" dirty="0" smtClean="0">
                <a:latin typeface="Arial" charset="0"/>
              </a:rPr>
              <a:t>pollen</a:t>
            </a:r>
            <a:br>
              <a:rPr lang="fr-CH" altLang="de-DE" sz="2800" dirty="0" smtClean="0">
                <a:latin typeface="Arial" charset="0"/>
              </a:rPr>
            </a:br>
            <a:r>
              <a:rPr lang="fr-CH" altLang="de-DE" sz="2800" dirty="0" smtClean="0">
                <a:latin typeface="Arial" charset="0"/>
              </a:rPr>
              <a:t>et </a:t>
            </a:r>
            <a:r>
              <a:rPr lang="fr-CH" altLang="de-DE" sz="2800" dirty="0">
                <a:latin typeface="Arial" charset="0"/>
              </a:rPr>
              <a:t>é</a:t>
            </a:r>
            <a:r>
              <a:rPr lang="fr-CH" altLang="de-DE" sz="2800" dirty="0" smtClean="0">
                <a:latin typeface="Arial" charset="0"/>
              </a:rPr>
              <a:t>ventuellement aussi les cadres</a:t>
            </a:r>
          </a:p>
        </p:txBody>
      </p:sp>
      <p:sp>
        <p:nvSpPr>
          <p:cNvPr id="9" name="Rectangle 1041"/>
          <p:cNvSpPr>
            <a:spLocks noChangeArrowheads="1"/>
          </p:cNvSpPr>
          <p:nvPr/>
        </p:nvSpPr>
        <p:spPr bwMode="auto">
          <a:xfrm>
            <a:off x="5220072" y="4869160"/>
            <a:ext cx="1144238" cy="5760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de-DE" sz="2000" dirty="0" smtClean="0">
                <a:latin typeface="Arial" charset="0"/>
              </a:rPr>
              <a:t>Le miel fermente</a:t>
            </a:r>
          </a:p>
        </p:txBody>
      </p:sp>
      <p:sp>
        <p:nvSpPr>
          <p:cNvPr id="10" name="Rectangle 1041"/>
          <p:cNvSpPr>
            <a:spLocks noChangeArrowheads="1"/>
          </p:cNvSpPr>
          <p:nvPr/>
        </p:nvSpPr>
        <p:spPr bwMode="auto">
          <a:xfrm>
            <a:off x="1259632" y="4869160"/>
            <a:ext cx="2232248" cy="5760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altLang="de-DE" sz="2000" baseline="30000" dirty="0" smtClean="0">
                <a:latin typeface="Arial" charset="0"/>
              </a:rPr>
              <a:t>2</a:t>
            </a:r>
            <a:r>
              <a:rPr lang="fr-CH" altLang="de-DE" sz="2000" dirty="0" smtClean="0">
                <a:latin typeface="Arial" charset="0"/>
              </a:rPr>
              <a:t>/</a:t>
            </a:r>
            <a:r>
              <a:rPr lang="fr-CH" altLang="de-DE" sz="2000" baseline="-25000" dirty="0" smtClean="0">
                <a:latin typeface="Arial" charset="0"/>
              </a:rPr>
              <a:t>3</a:t>
            </a:r>
            <a:r>
              <a:rPr lang="fr-CH" altLang="de-DE" sz="2000" dirty="0" smtClean="0">
                <a:latin typeface="Arial" charset="0"/>
              </a:rPr>
              <a:t> de la taille </a:t>
            </a:r>
            <a:r>
              <a:rPr lang="fr-CH" altLang="de-DE" sz="2000" dirty="0" smtClean="0">
                <a:latin typeface="Arial" charset="0"/>
              </a:rPr>
              <a:t/>
            </a:r>
            <a:br>
              <a:rPr lang="fr-CH" altLang="de-DE" sz="2000" dirty="0" smtClean="0">
                <a:latin typeface="Arial" charset="0"/>
              </a:rPr>
            </a:br>
            <a:r>
              <a:rPr lang="fr-CH" altLang="de-DE" sz="2000" dirty="0" smtClean="0">
                <a:latin typeface="Arial" charset="0"/>
              </a:rPr>
              <a:t>des </a:t>
            </a:r>
            <a:r>
              <a:rPr lang="fr-CH" altLang="de-DE" sz="2000" dirty="0" smtClean="0">
                <a:latin typeface="Arial" charset="0"/>
              </a:rPr>
              <a:t>œufs d’abeilles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540552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395536" y="116632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Dommages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395536" y="1773391"/>
            <a:ext cx="862110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2800" dirty="0" smtClean="0"/>
              <a:t>Pas assez d’effet avec les acides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H" altLang="de-DE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2800" dirty="0" smtClean="0"/>
              <a:t>Résidus dans la cire et problématique de résistance lors des traitements avec produits synthétiques.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H" altLang="de-DE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2800" b="1" dirty="0" smtClean="0">
                <a:solidFill>
                  <a:srgbClr val="FF0000"/>
                </a:solidFill>
              </a:rPr>
              <a:t>Un concept adapté à nos conditions doit encore </a:t>
            </a:r>
            <a:r>
              <a:rPr lang="fr-CH" altLang="de-DE" sz="2800" b="1" dirty="0">
                <a:solidFill>
                  <a:srgbClr val="FF0000"/>
                </a:solidFill>
              </a:rPr>
              <a:t>ê</a:t>
            </a:r>
            <a:r>
              <a:rPr lang="fr-CH" altLang="de-DE" sz="2800" b="1" dirty="0" smtClean="0">
                <a:solidFill>
                  <a:srgbClr val="FF0000"/>
                </a:solidFill>
              </a:rPr>
              <a:t>tre développé!</a:t>
            </a:r>
            <a:endParaRPr lang="fr-CH" altLang="de-DE" sz="2800" b="1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5535" y="62068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Lutte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13792"/>
            <a:ext cx="8748464" cy="1143000"/>
          </a:xfrm>
        </p:spPr>
        <p:txBody>
          <a:bodyPr>
            <a:normAutofit/>
          </a:bodyPr>
          <a:lstStyle/>
          <a:p>
            <a:pPr algn="l"/>
            <a:r>
              <a:rPr lang="fr-CH" sz="3200" b="1" dirty="0">
                <a:latin typeface="Arial" panose="020B0604020202020204" pitchFamily="34" charset="0"/>
                <a:cs typeface="Arial" panose="020B0604020202020204" pitchFamily="34" charset="0"/>
              </a:rPr>
              <a:t>Assainissement du rucher 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07546" y="1572999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l'IR 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peut permettre, compte tenu de la situation sur place, que le matériel qui doit être détruit, conformément à l'annexe 3, soit </a:t>
            </a:r>
            <a:r>
              <a:rPr lang="fr-CH" sz="2800" dirty="0" err="1">
                <a:latin typeface="Arial" panose="020B0604020202020204" pitchFamily="34" charset="0"/>
                <a:cs typeface="Arial" panose="020B0604020202020204" pitchFamily="34" charset="0"/>
              </a:rPr>
              <a:t>désinfesté</a:t>
            </a: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fr-CH" sz="2800" b="1" dirty="0">
                <a:latin typeface="Arial" panose="020B0604020202020204" pitchFamily="34" charset="0"/>
                <a:cs typeface="Arial" panose="020B0604020202020204" pitchFamily="34" charset="0"/>
              </a:rPr>
              <a:t>congélation</a:t>
            </a:r>
            <a:r>
              <a:rPr lang="fr-CH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20385" y="6352113"/>
            <a:ext cx="255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Dir.Tech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. IV. Chiffre 16</a:t>
            </a:r>
            <a:endParaRPr lang="fr-FR" dirty="0"/>
          </a:p>
        </p:txBody>
      </p:sp>
      <p:pic>
        <p:nvPicPr>
          <p:cNvPr id="1026" name="Picture 2" descr="G:\ABLAGE NEU apiservice gmbh\BGD Fotos\Fotos\Bilder Röbi BGD\BGD Fotos Röbi\Krankheitsbilder - Sanieren\Kleiner Beutenkäfer TEST Tiefkühlen\RL10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32463" r="10503" b="22899"/>
          <a:stretch/>
        </p:blipFill>
        <p:spPr bwMode="auto">
          <a:xfrm>
            <a:off x="3635896" y="3624368"/>
            <a:ext cx="4778340" cy="2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07546" y="3632481"/>
            <a:ext cx="295806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La méthode de congélation doit garantir une température à </a:t>
            </a:r>
            <a:r>
              <a:rPr lang="fr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cœur </a:t>
            </a:r>
            <a:r>
              <a:rPr lang="fr-CH" sz="2400" dirty="0">
                <a:latin typeface="Arial" panose="020B0604020202020204" pitchFamily="34" charset="0"/>
                <a:cs typeface="Arial" panose="020B0604020202020204" pitchFamily="34" charset="0"/>
              </a:rPr>
              <a:t>de -12 °C durant au moins 24 heures. </a:t>
            </a:r>
          </a:p>
        </p:txBody>
      </p:sp>
    </p:spTree>
    <p:extLst>
      <p:ext uri="{BB962C8B-B14F-4D97-AF65-F5344CB8AC3E}">
        <p14:creationId xmlns:p14="http://schemas.microsoft.com/office/powerpoint/2010/main" val="32198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feld 5"/>
          <p:cNvSpPr txBox="1">
            <a:spLocks noChangeArrowheads="1"/>
          </p:cNvSpPr>
          <p:nvPr/>
        </p:nvSpPr>
        <p:spPr bwMode="auto">
          <a:xfrm>
            <a:off x="467544" y="1929021"/>
            <a:ext cx="7848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2800" dirty="0" smtClean="0"/>
              <a:t>Une infestation du petit coléoptère est obligatoirement à déclarer </a:t>
            </a:r>
            <a:r>
              <a:rPr lang="fr-CH" altLang="de-DE" sz="2800" b="1" dirty="0" smtClean="0">
                <a:sym typeface="Wingdings 3"/>
              </a:rPr>
              <a:t>immédiatement à l’inspecteur</a:t>
            </a:r>
            <a:endParaRPr lang="fr-CH" altLang="de-DE" sz="2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H" altLang="de-DE" sz="2800" dirty="0" smtClean="0"/>
          </a:p>
          <a:p>
            <a:pPr eaLnBrk="1" hangingPunct="1">
              <a:spcBef>
                <a:spcPct val="0"/>
              </a:spcBef>
              <a:buNone/>
            </a:pPr>
            <a:r>
              <a:rPr lang="fr-CH" altLang="de-DE" sz="2800" b="1" dirty="0" smtClean="0">
                <a:solidFill>
                  <a:srgbClr val="FF0000"/>
                </a:solidFill>
              </a:rPr>
              <a:t>Pas d’achat de ruches</a:t>
            </a:r>
            <a:r>
              <a:rPr lang="fr-CH" altLang="de-DE" sz="2800" b="1" dirty="0" smtClean="0">
                <a:solidFill>
                  <a:srgbClr val="FF0000"/>
                </a:solidFill>
              </a:rPr>
              <a:t>!</a:t>
            </a:r>
            <a:endParaRPr lang="fr-CH" altLang="de-DE" sz="28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fr-CH" altLang="de-DE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2800" dirty="0" smtClean="0"/>
              <a:t>Contrôler les ruches qui ont été importés en 2014 (piège diagnostique Schäfer)</a:t>
            </a:r>
            <a:endParaRPr lang="fr-CH" altLang="de-DE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395536" y="838453"/>
            <a:ext cx="885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Comportement</a:t>
            </a:r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apiculteurs</a:t>
            </a:r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trices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03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410495" y="853837"/>
            <a:ext cx="380146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Piège</a:t>
            </a:r>
            <a:r>
              <a:rPr lang="de-CH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diagnostique</a:t>
            </a:r>
            <a:endParaRPr lang="de-CH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Aide à la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détermination</a:t>
            </a:r>
            <a:endParaRPr lang="de-CH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Cornet</a:t>
            </a:r>
            <a:endParaRPr lang="de-CH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Piège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:\ABLAGE NEU apiservice gmbh\BGD Fotos\Fotos\Bilder Röbi BGD\BGD Fotos Röbi\Insekten - Käfer\Kleiner Beutenkäfer\2- Einlegen Diagnosefall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432"/>
            <a:ext cx="4003179" cy="215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G:\ABLAGE NEU apiservice gmbh\BGD Fotos\Fotos\Bilder Röbi BGD\BGD Fotos Röbi\Insekten - Käfer\Kleiner Beutenkäfer\8b-DF ausklopfe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86" y="950655"/>
            <a:ext cx="3276426" cy="234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G:\ABLAGE NEU apiservice gmbh\BGD Fotos\Fotos\Bilder Röbi BGD\BGD Fotos Röbi\Insekten - Käfer\Kleiner Beutenkäfer\10b-Ausschlagbeutel zukleb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5544"/>
            <a:ext cx="2411759" cy="305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 descr="G:\ABLAGE NEU apiservice gmbh\BGD Fotos\Fotos\Bilder Röbi BGD\BGD Fotos Röbi\Insekten - Käfer\Kleiner Beutenkäfer\13-Tote KBK aus Tiefkühle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9442" y="4036929"/>
            <a:ext cx="3287617" cy="235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160454" y="323945"/>
            <a:ext cx="8443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1" dirty="0" err="1" smtClean="0"/>
              <a:t>Piège</a:t>
            </a:r>
            <a:r>
              <a:rPr lang="de-CH" altLang="de-DE" b="1" dirty="0" smtClean="0"/>
              <a:t> Schäfer -  Mode </a:t>
            </a:r>
            <a:r>
              <a:rPr lang="de-CH" altLang="de-DE" b="1" dirty="0" err="1" smtClean="0"/>
              <a:t>d’emploi</a:t>
            </a:r>
            <a:endParaRPr lang="de-CH" altLang="de-DE" b="1" dirty="0"/>
          </a:p>
        </p:txBody>
      </p:sp>
      <p:sp>
        <p:nvSpPr>
          <p:cNvPr id="13" name="Rechteck 12"/>
          <p:cNvSpPr/>
          <p:nvPr/>
        </p:nvSpPr>
        <p:spPr>
          <a:xfrm>
            <a:off x="4542113" y="2668589"/>
            <a:ext cx="3459053" cy="76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 h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tapoter</a:t>
            </a:r>
            <a:endParaRPr lang="de-CH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064580" y="5942473"/>
            <a:ext cx="2483770" cy="65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Fermer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immédiatement</a:t>
            </a:r>
            <a:endParaRPr lang="de-CH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048591" y="5936295"/>
            <a:ext cx="2483770" cy="6548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 à</a:t>
            </a:r>
          </a:p>
          <a:p>
            <a:pPr algn="ctr"/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–12° C</a:t>
            </a:r>
          </a:p>
        </p:txBody>
      </p:sp>
      <p:sp>
        <p:nvSpPr>
          <p:cNvPr id="10" name="Rechteck 9"/>
          <p:cNvSpPr/>
          <p:nvPr/>
        </p:nvSpPr>
        <p:spPr>
          <a:xfrm>
            <a:off x="-7242" y="2700915"/>
            <a:ext cx="4003178" cy="728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15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jours</a:t>
            </a:r>
            <a:endParaRPr lang="fr-F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animBg="1"/>
      <p:bldP spid="14" grpId="0" animBg="1"/>
      <p:bldP spid="1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G:\ABLAGE NEU apiservice gmbh\BGD Fotos\Fotos\Bilder Röbi BGD\BGD Fotos Röbi\Insekten - Käfer\Kleiner Beutenkäfer\17c-BI sendet an Refferenzlabo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37193"/>
            <a:ext cx="2243086" cy="262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395808" y="395953"/>
            <a:ext cx="7848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1" dirty="0" err="1" smtClean="0"/>
              <a:t>Piège</a:t>
            </a:r>
            <a:r>
              <a:rPr lang="de-CH" altLang="de-DE" b="1" dirty="0" smtClean="0"/>
              <a:t> Schäfer: </a:t>
            </a:r>
            <a:r>
              <a:rPr lang="de-CH" altLang="de-DE" b="1" dirty="0" err="1" smtClean="0"/>
              <a:t>Utilisation</a:t>
            </a:r>
            <a:endParaRPr lang="de-CH" altLang="de-DE" b="1" dirty="0"/>
          </a:p>
        </p:txBody>
      </p:sp>
      <p:sp>
        <p:nvSpPr>
          <p:cNvPr id="12" name="Rechteck 11"/>
          <p:cNvSpPr/>
          <p:nvPr/>
        </p:nvSpPr>
        <p:spPr>
          <a:xfrm>
            <a:off x="457024" y="3842056"/>
            <a:ext cx="2602808" cy="2702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Vérifier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gros –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soupçon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appeller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l’inspecteur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fr-FR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528390" y="3857527"/>
            <a:ext cx="2483770" cy="2687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Coléoptère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MORT / Larve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cornet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Ziploc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Réutiliser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cornet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piège</a:t>
            </a:r>
            <a:endParaRPr lang="de-CH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CH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444208" y="3857528"/>
            <a:ext cx="2243086" cy="2687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L’inspecteur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envoie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de-CH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référence</a:t>
            </a:r>
            <a:endParaRPr lang="de-CH" sz="24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0" y="1238336"/>
            <a:ext cx="2483770" cy="261919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3942" r="3851" b="2515"/>
          <a:stretch/>
        </p:blipFill>
        <p:spPr>
          <a:xfrm>
            <a:off x="457024" y="1238336"/>
            <a:ext cx="2602808" cy="26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5"/>
          <p:cNvSpPr txBox="1">
            <a:spLocks noChangeArrowheads="1"/>
          </p:cNvSpPr>
          <p:nvPr/>
        </p:nvSpPr>
        <p:spPr bwMode="auto">
          <a:xfrm>
            <a:off x="0" y="1"/>
            <a:ext cx="9243093" cy="701730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388" eaLnBrk="1" hangingPunct="1">
              <a:spcBef>
                <a:spcPct val="0"/>
              </a:spcBef>
              <a:buFontTx/>
              <a:buNone/>
            </a:pPr>
            <a:endParaRPr lang="fr-CH" altLang="de-DE" sz="1000" b="1" dirty="0" smtClean="0">
              <a:solidFill>
                <a:schemeClr val="bg1"/>
              </a:solidFill>
            </a:endParaRPr>
          </a:p>
          <a:p>
            <a:pPr marL="179388" eaLnBrk="1" hangingPunct="1">
              <a:spcBef>
                <a:spcPct val="0"/>
              </a:spcBef>
              <a:buFontTx/>
              <a:buNone/>
            </a:pPr>
            <a:r>
              <a:rPr lang="fr-CH" altLang="de-DE" b="1" dirty="0" smtClean="0">
                <a:solidFill>
                  <a:schemeClr val="bg1"/>
                </a:solidFill>
              </a:rPr>
              <a:t>Conclusion:</a:t>
            </a:r>
          </a:p>
          <a:p>
            <a:pPr marL="179388" eaLnBrk="1" hangingPunct="1">
              <a:spcBef>
                <a:spcPct val="0"/>
              </a:spcBef>
              <a:buFontTx/>
              <a:buNone/>
              <a:tabLst>
                <a:tab pos="444500" algn="l"/>
              </a:tabLst>
            </a:pPr>
            <a:endParaRPr lang="fr-CH" altLang="de-DE" sz="1400" dirty="0" smtClean="0">
              <a:solidFill>
                <a:schemeClr val="bg1"/>
              </a:solidFill>
            </a:endParaRP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altLang="de-DE" sz="2800" dirty="0" smtClean="0">
                <a:solidFill>
                  <a:schemeClr val="bg1"/>
                </a:solidFill>
              </a:rPr>
              <a:t>Le petit coléoptère est </a:t>
            </a:r>
            <a:r>
              <a:rPr lang="fr-CH" altLang="de-DE" sz="2800" dirty="0" smtClean="0">
                <a:solidFill>
                  <a:srgbClr val="FFC000"/>
                </a:solidFill>
              </a:rPr>
              <a:t>en Italie </a:t>
            </a:r>
            <a:r>
              <a:rPr lang="fr-CH" altLang="de-DE" sz="2800" dirty="0" smtClean="0">
                <a:solidFill>
                  <a:schemeClr val="bg1"/>
                </a:solidFill>
              </a:rPr>
              <a:t>du sud; ce n’est pas exclu qu’il est déjà en Suisse</a:t>
            </a: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altLang="de-DE" sz="2800" dirty="0" smtClean="0">
                <a:solidFill>
                  <a:schemeClr val="bg1"/>
                </a:solidFill>
              </a:rPr>
              <a:t>Sa taille présente </a:t>
            </a:r>
            <a:r>
              <a:rPr lang="fr-CH" altLang="de-DE" sz="2800" baseline="20000" dirty="0" smtClean="0">
                <a:solidFill>
                  <a:srgbClr val="FFC000"/>
                </a:solidFill>
              </a:rPr>
              <a:t>1</a:t>
            </a:r>
            <a:r>
              <a:rPr lang="fr-CH" altLang="de-DE" sz="2800" dirty="0" smtClean="0">
                <a:solidFill>
                  <a:srgbClr val="FFC000"/>
                </a:solidFill>
              </a:rPr>
              <a:t>/</a:t>
            </a:r>
            <a:r>
              <a:rPr lang="fr-CH" altLang="de-DE" sz="2800" baseline="-20000" dirty="0" smtClean="0">
                <a:solidFill>
                  <a:srgbClr val="FFC000"/>
                </a:solidFill>
              </a:rPr>
              <a:t>3</a:t>
            </a:r>
            <a:r>
              <a:rPr lang="fr-CH" altLang="de-DE" sz="2800" dirty="0" smtClean="0">
                <a:solidFill>
                  <a:schemeClr val="bg1"/>
                </a:solidFill>
              </a:rPr>
              <a:t> de la grandeur d’une abeille</a:t>
            </a: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altLang="de-DE" sz="2800" dirty="0" smtClean="0">
                <a:solidFill>
                  <a:schemeClr val="bg1"/>
                </a:solidFill>
              </a:rPr>
              <a:t>Il a des </a:t>
            </a:r>
            <a:r>
              <a:rPr lang="fr-CH" altLang="de-DE" sz="2800" dirty="0" smtClean="0">
                <a:solidFill>
                  <a:srgbClr val="FFC000"/>
                </a:solidFill>
              </a:rPr>
              <a:t>antennes larges en forme de massue</a:t>
            </a: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sz="2800" dirty="0" smtClean="0">
                <a:solidFill>
                  <a:schemeClr val="bg1"/>
                </a:solidFill>
              </a:rPr>
              <a:t>Les élytres ne couvrent pas entièrement </a:t>
            </a:r>
            <a:br>
              <a:rPr lang="fr-CH" sz="2800" dirty="0" smtClean="0">
                <a:solidFill>
                  <a:schemeClr val="bg1"/>
                </a:solidFill>
              </a:rPr>
            </a:br>
            <a:r>
              <a:rPr lang="fr-CH" sz="2800" dirty="0" smtClean="0">
                <a:solidFill>
                  <a:schemeClr val="bg1"/>
                </a:solidFill>
              </a:rPr>
              <a:t>l’abdomen  </a:t>
            </a: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sz="2800" dirty="0" smtClean="0">
                <a:solidFill>
                  <a:srgbClr val="FFC000"/>
                </a:solidFill>
              </a:rPr>
              <a:t>Renoncer aux importations </a:t>
            </a:r>
            <a:endParaRPr lang="fr-CH" sz="2800" dirty="0" smtClean="0">
              <a:solidFill>
                <a:schemeClr val="bg1"/>
              </a:solidFill>
            </a:endParaRP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sz="2800" dirty="0" smtClean="0">
                <a:solidFill>
                  <a:schemeClr val="bg1"/>
                </a:solidFill>
              </a:rPr>
              <a:t>Contrôler les ruches d’importations </a:t>
            </a:r>
            <a:r>
              <a:rPr lang="fr-CH" sz="2800" dirty="0">
                <a:solidFill>
                  <a:schemeClr val="bg1"/>
                </a:solidFill>
              </a:rPr>
              <a:t>de </a:t>
            </a:r>
            <a:r>
              <a:rPr lang="fr-CH" sz="2800" dirty="0" smtClean="0">
                <a:solidFill>
                  <a:schemeClr val="bg1"/>
                </a:solidFill>
              </a:rPr>
              <a:t>2014 avec les pièges Schäfer</a:t>
            </a:r>
          </a:p>
          <a:p>
            <a:pPr marL="636588" indent="-457200" eaLnBrk="1" hangingPunct="1">
              <a:lnSpc>
                <a:spcPts val="3600"/>
              </a:lnSpc>
              <a:spcBef>
                <a:spcPct val="0"/>
              </a:spcBef>
              <a:spcAft>
                <a:spcPts val="1000"/>
              </a:spcAft>
            </a:pPr>
            <a:r>
              <a:rPr lang="fr-CH" sz="2800" dirty="0" smtClean="0">
                <a:solidFill>
                  <a:schemeClr val="bg1"/>
                </a:solidFill>
              </a:rPr>
              <a:t>La déclaration d’un constat est </a:t>
            </a:r>
            <a:r>
              <a:rPr lang="fr-CH" sz="2800" dirty="0" smtClean="0">
                <a:solidFill>
                  <a:srgbClr val="FFC000"/>
                </a:solidFill>
              </a:rPr>
              <a:t>obligatoire</a:t>
            </a:r>
            <a:r>
              <a:rPr lang="fr-CH" sz="2800" dirty="0" smtClean="0">
                <a:solidFill>
                  <a:schemeClr val="bg1"/>
                </a:solidFill>
              </a:rPr>
              <a:t>! </a:t>
            </a:r>
            <a:br>
              <a:rPr lang="fr-CH" sz="2800" dirty="0" smtClean="0">
                <a:solidFill>
                  <a:schemeClr val="bg1"/>
                </a:solidFill>
              </a:rPr>
            </a:br>
            <a:r>
              <a:rPr lang="fr-CH" sz="2800" dirty="0" smtClean="0">
                <a:solidFill>
                  <a:schemeClr val="bg1"/>
                </a:solidFill>
              </a:rPr>
              <a:t>(à annoncer de suite à l’inspecteur</a:t>
            </a:r>
            <a:r>
              <a:rPr lang="fr-CH" sz="2800" dirty="0" smtClean="0">
                <a:solidFill>
                  <a:schemeClr val="bg1"/>
                </a:solidFill>
              </a:rPr>
              <a:t>)</a:t>
            </a:r>
            <a:endParaRPr lang="fr-CH" altLang="de-DE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-27384"/>
            <a:ext cx="9324528" cy="69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5111427" y="3861048"/>
            <a:ext cx="403257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de-DE" sz="4200" b="1" dirty="0" smtClean="0">
                <a:solidFill>
                  <a:schemeClr val="bg1"/>
                </a:solidFill>
              </a:rPr>
              <a:t>Merci pour votre attention</a:t>
            </a:r>
            <a:endParaRPr lang="fr-CH" altLang="de-DE" sz="4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\\alp-skoswb-1006\BGD\ABLAGE NEU apiservice gmbh\Allgemein\Vorlagen\logos\apiservice_mit_BGD\jpg\Logo apiservice_BGD_o Hg_4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-27384"/>
            <a:ext cx="5220071" cy="13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9" t="13094" r="149" b="61511"/>
          <a:stretch/>
        </p:blipFill>
        <p:spPr bwMode="auto">
          <a:xfrm>
            <a:off x="6876256" y="5977890"/>
            <a:ext cx="2125197" cy="8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2581" r="26863" b="10249"/>
          <a:stretch/>
        </p:blipFill>
        <p:spPr bwMode="auto">
          <a:xfrm>
            <a:off x="-20036" y="-1"/>
            <a:ext cx="9344564" cy="690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upload.wikimedia.org/wikipedia/commons/a/a4/Relief_map_of_Italy_Calabr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62035" r="39674" b="2836"/>
          <a:stretch/>
        </p:blipFill>
        <p:spPr bwMode="auto">
          <a:xfrm>
            <a:off x="5929546" y="3565846"/>
            <a:ext cx="3394982" cy="333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5" t="85502" r="9109" b="3761"/>
          <a:stretch/>
        </p:blipFill>
        <p:spPr bwMode="auto">
          <a:xfrm>
            <a:off x="6721284" y="2378939"/>
            <a:ext cx="2583809" cy="10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unten 1"/>
          <p:cNvSpPr/>
          <p:nvPr/>
        </p:nvSpPr>
        <p:spPr>
          <a:xfrm rot="1684817">
            <a:off x="4659652" y="2099301"/>
            <a:ext cx="504056" cy="3066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compréhensible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41"/>
          <p:cNvSpPr>
            <a:spLocks noChangeArrowheads="1"/>
          </p:cNvSpPr>
          <p:nvPr/>
        </p:nvSpPr>
        <p:spPr bwMode="auto">
          <a:xfrm>
            <a:off x="1115616" y="2422940"/>
            <a:ext cx="1543772" cy="50405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2" charset="0"/>
                <a:ea typeface="ＭＳ Ｐゴシック" pitchFamily="-102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endParaRPr lang="de-CH" altLang="de-DE" sz="600" b="1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de-CH" altLang="de-DE" sz="2800" b="1" dirty="0" smtClean="0">
                <a:latin typeface="Arial" charset="0"/>
              </a:rPr>
              <a:t>61 </a:t>
            </a:r>
            <a:r>
              <a:rPr lang="de-CH" altLang="de-DE" sz="2800" b="1" dirty="0" err="1" smtClean="0">
                <a:latin typeface="Arial" charset="0"/>
              </a:rPr>
              <a:t>cas</a:t>
            </a:r>
            <a:endParaRPr lang="de-CH" altLang="de-DE" sz="2800" b="1" dirty="0" smtClean="0"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7046" y="476672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CH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Situation </a:t>
            </a:r>
            <a:r>
              <a:rPr lang="de-CH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actuelle</a:t>
            </a:r>
            <a:endParaRPr lang="de-CH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6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00" y="1140935"/>
            <a:ext cx="4367213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5702175" y="5050993"/>
            <a:ext cx="1201737" cy="11303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" name="Ellipse 3"/>
          <p:cNvSpPr/>
          <p:nvPr/>
        </p:nvSpPr>
        <p:spPr>
          <a:xfrm rot="314206">
            <a:off x="6105142" y="5401036"/>
            <a:ext cx="395803" cy="430213"/>
          </a:xfrm>
          <a:prstGeom prst="ellipse">
            <a:avLst/>
          </a:prstGeom>
          <a:solidFill>
            <a:srgbClr val="FF9999">
              <a:alpha val="2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2" name="Pfeil nach oben 1"/>
          <p:cNvSpPr/>
          <p:nvPr/>
        </p:nvSpPr>
        <p:spPr>
          <a:xfrm rot="19314666">
            <a:off x="4671155" y="968679"/>
            <a:ext cx="1235348" cy="4774819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CH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2014/15</a:t>
            </a:r>
            <a:endParaRPr lang="de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270433" y="607671"/>
            <a:ext cx="1584152" cy="1066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de-DE" sz="88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de-CH" alt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feil nach oben und unten 4"/>
          <p:cNvSpPr/>
          <p:nvPr/>
        </p:nvSpPr>
        <p:spPr>
          <a:xfrm rot="19361754">
            <a:off x="4681695" y="840023"/>
            <a:ext cx="1728192" cy="4647579"/>
          </a:xfrm>
          <a:prstGeom prst="up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CH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Migrations</a:t>
            </a:r>
            <a:endParaRPr lang="de-CH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58" y="620688"/>
            <a:ext cx="4973835" cy="601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2079" y="1628800"/>
            <a:ext cx="41218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Importation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interdite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100 km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le 16.01.2015</a:t>
            </a:r>
          </a:p>
          <a:p>
            <a:endParaRPr lang="de-CH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Prolongée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jusqu’à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novembre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  <a:p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maxlehmann.ch/wpeuro/wp-content/uploads/2012/08/zo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89835"/>
            <a:ext cx="831876" cy="79654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cxnSp>
        <p:nvCxnSpPr>
          <p:cNvPr id="6" name="Gerade Verbindung 5"/>
          <p:cNvCxnSpPr/>
          <p:nvPr/>
        </p:nvCxnSpPr>
        <p:spPr>
          <a:xfrm flipH="1">
            <a:off x="7668344" y="5517232"/>
            <a:ext cx="504056" cy="504056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 rot="1131098">
            <a:off x="7346211" y="4911191"/>
            <a:ext cx="958680" cy="1874622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16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696744" cy="1143000"/>
          </a:xfrm>
        </p:spPr>
        <p:txBody>
          <a:bodyPr>
            <a:noAutofit/>
          </a:bodyPr>
          <a:lstStyle/>
          <a:p>
            <a:pPr algn="l"/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 possible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fr-FR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 tumida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en Suisse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5499" y="1769145"/>
            <a:ext cx="3676500" cy="4385571"/>
          </a:xfrm>
        </p:spPr>
        <p:txBody>
          <a:bodyPr/>
          <a:lstStyle/>
          <a:p>
            <a:pPr marL="323934" indent="-323934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 « naturelle » du coléoptère, p. ex. depuis le sud (Italie)</a:t>
            </a:r>
          </a:p>
          <a:p>
            <a:pPr marL="323934" indent="-323934">
              <a:spcBef>
                <a:spcPts val="567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Horizon temporel : quelques années (?)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3002" y="1769145"/>
            <a:ext cx="3676500" cy="4385571"/>
          </a:xfrm>
        </p:spPr>
        <p:txBody>
          <a:bodyPr/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Principalement via l’importation de colonies d’abeilles et de bourdons, de sous-produits apicoles et de matériel d’apiculture usagé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Horizon temporel : à tout moment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71" y="4088136"/>
            <a:ext cx="3085286" cy="21491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158320"/>
            <a:ext cx="2878243" cy="21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769" y="208500"/>
            <a:ext cx="7964232" cy="988500"/>
          </a:xfrm>
        </p:spPr>
        <p:txBody>
          <a:bodyPr>
            <a:noAutofit/>
          </a:bodyPr>
          <a:lstStyle/>
          <a:p>
            <a:pPr algn="l"/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Détection précoce du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petit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coléoptère des ruches</a:t>
            </a:r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167813" cy="4873630"/>
          </a:xfrm>
        </p:spPr>
        <p:txBody>
          <a:bodyPr>
            <a:no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Objectifs de la détection précoce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Détecter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rapide en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Suisse, afin de prévenir et d’enrayer au mieux sa propagation </a:t>
            </a: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Deux types de mesures </a:t>
            </a:r>
          </a:p>
          <a:p>
            <a:pPr marL="830830" lvl="1" indent="-431912">
              <a:buFont typeface="+mj-lt"/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Surveillance ciblée (en fonction des risques) des apiculteurs pratiquant l’importation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L’OSAV recommande aux cantons </a:t>
            </a:r>
            <a:r>
              <a:rPr lang="fr-F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de contrôler jusqu’à nouvel avis la présence d’</a:t>
            </a:r>
            <a:r>
              <a:rPr lang="fr-FR" sz="2000" i="1" kern="1200" dirty="0">
                <a:latin typeface="Arial" panose="020B0604020202020204" pitchFamily="34" charset="0"/>
                <a:cs typeface="Arial" panose="020B0604020202020204" pitchFamily="34" charset="0"/>
              </a:rPr>
              <a:t>A. tumida,</a:t>
            </a:r>
            <a:r>
              <a:rPr lang="fr-FR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 à titre ultérieur, dans les colonies d’abeilles et de bourdons importées en Suisse en 2014 ainsi que dans les importations actuelles d’abeilles et de bourdons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0830" lvl="1" indent="-431912">
              <a:buFont typeface="+mj-lt"/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Concept APINELLA*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Réseau national de ruchers sentinelles </a:t>
            </a:r>
          </a:p>
          <a:p>
            <a:pPr marL="0" indent="0">
              <a:spcBef>
                <a:spcPts val="1134"/>
              </a:spcBef>
              <a:buNone/>
            </a:pP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* Le concept est issu de travaux préparatoires menés par les cantons primitifs (IR) et le SSA, et a ensuite été développé en collaboration avec le CRA, l’ISA et l’OSAV. </a:t>
            </a:r>
          </a:p>
        </p:txBody>
      </p:sp>
    </p:spTree>
    <p:extLst>
      <p:ext uri="{BB962C8B-B14F-4D97-AF65-F5344CB8AC3E}">
        <p14:creationId xmlns:p14="http://schemas.microsoft.com/office/powerpoint/2010/main" val="17037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856" y="3429000"/>
            <a:ext cx="2872459" cy="214718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759802"/>
            <a:ext cx="7988826" cy="5063400"/>
          </a:xfrm>
        </p:spPr>
        <p:txBody>
          <a:bodyPr>
            <a:normAutofit fontScale="70000" lnSpcReduction="20000"/>
          </a:bodyPr>
          <a:lstStyle/>
          <a:p>
            <a:r>
              <a:rPr lang="fr-F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Dans les zones stratégiques, </a:t>
            </a:r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il s’agit de recruter, en fonction de facteurs de risques (géographiques), des apiculteurs de confiance (dits apiculteurs sentinelles) prêts à surveiller régulièrement leurs ruchers, sur la base du volontariat, afin de détecter une éventuelle infestation par le petit coléoptère des ruches. </a:t>
            </a:r>
          </a:p>
          <a:p>
            <a:pPr>
              <a:spcBef>
                <a:spcPts val="1134"/>
              </a:spcBef>
            </a:pPr>
            <a:r>
              <a:rPr lang="fr-FR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Chaque canton compte au moins cinq ruchers sentinelles </a:t>
            </a:r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situés dans des zones exposées:</a:t>
            </a:r>
          </a:p>
          <a:p>
            <a:pPr>
              <a:spcBef>
                <a:spcPts val="1134"/>
              </a:spcBef>
            </a:pPr>
            <a:endParaRPr lang="fr-FR" sz="2900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Vallées ouvertes vers le sud</a:t>
            </a:r>
          </a:p>
          <a:p>
            <a:pPr lvl="1"/>
            <a:r>
              <a:rPr lang="fr-FR" sz="29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Gares-frontière</a:t>
            </a:r>
            <a: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  <a:t> avec transbordement </a:t>
            </a:r>
            <a:b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marchandises / Installations </a:t>
            </a:r>
            <a: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  <a:t>portuaires </a:t>
            </a:r>
            <a:b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avec </a:t>
            </a:r>
            <a:r>
              <a:rPr lang="fr-FR" sz="2900" kern="1200" dirty="0">
                <a:latin typeface="Arial" panose="020B0604020202020204" pitchFamily="34" charset="0"/>
                <a:cs typeface="Arial" panose="020B0604020202020204" pitchFamily="34" charset="0"/>
              </a:rPr>
              <a:t>transbordement de </a:t>
            </a:r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marchandises</a:t>
            </a:r>
            <a:endParaRPr lang="fr-FR" sz="29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Autoroutes internationales</a:t>
            </a:r>
          </a:p>
          <a:p>
            <a:pPr lvl="1"/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Terminaux de conteneurs</a:t>
            </a:r>
          </a:p>
          <a:p>
            <a:pPr lvl="1"/>
            <a:r>
              <a:rPr lang="fr-FR" sz="29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Régions dans lesquelles des abeilles/bourdons font ou ont fait l’objet d’importations.</a:t>
            </a:r>
            <a:endParaRPr lang="fr-FR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3675" y="397500"/>
            <a:ext cx="7984326" cy="988500"/>
          </a:xfrm>
        </p:spPr>
        <p:txBody>
          <a:bodyPr>
            <a:normAutofit/>
          </a:bodyPr>
          <a:lstStyle/>
          <a:p>
            <a:pPr algn="l"/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Concept APINELLA (I)</a:t>
            </a:r>
            <a:endParaRPr lang="fr-F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90844" y="716564"/>
            <a:ext cx="59859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Modification de l’ordonnance </a:t>
            </a:r>
            <a:endParaRPr lang="fr-FR" altLang="de-DE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les épizooties</a:t>
            </a:r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90844" y="2087025"/>
            <a:ext cx="3897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Entrée en vigueur </a:t>
            </a:r>
            <a:r>
              <a:rPr lang="fr-FR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altLang="de-DE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avril 2015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90845" y="2769453"/>
            <a:ext cx="713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lutte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coléoptère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essai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eradiction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sinon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déclaration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obligatoire</a:t>
            </a:r>
            <a:r>
              <a:rPr lang="de-CH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CH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890844" y="3829684"/>
            <a:ext cx="4418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latin typeface="Arial" panose="020B0604020202020204" pitchFamily="34" charset="0"/>
                <a:cs typeface="Arial" panose="020B0604020202020204" pitchFamily="34" charset="0"/>
              </a:rPr>
              <a:t>Directives </a:t>
            </a:r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fr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890844" y="4797152"/>
            <a:ext cx="7857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But: décrire plus en détail l’ordonnance et faciliter la mise  en œuvre par l’inspecteur et le vétérinaire cantonal</a:t>
            </a:r>
          </a:p>
        </p:txBody>
      </p:sp>
    </p:spTree>
    <p:extLst>
      <p:ext uri="{BB962C8B-B14F-4D97-AF65-F5344CB8AC3E}">
        <p14:creationId xmlns:p14="http://schemas.microsoft.com/office/powerpoint/2010/main" val="12124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iservice_BGD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Microsoft Office PowerPoint</Application>
  <PresentationFormat>Bildschirmpräsentation (4:3)</PresentationFormat>
  <Paragraphs>225</Paragraphs>
  <Slides>28</Slides>
  <Notes>13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0" baseType="lpstr">
      <vt:lpstr>Larissa</vt:lpstr>
      <vt:lpstr>apiservice_BGD_Master</vt:lpstr>
      <vt:lpstr>Le petit coléoptère de la ruche Aethina tumida</vt:lpstr>
      <vt:lpstr>PowerPoint-Präsentation</vt:lpstr>
      <vt:lpstr>PowerPoint-Präsentation</vt:lpstr>
      <vt:lpstr>PowerPoint-Präsentation</vt:lpstr>
      <vt:lpstr>PowerPoint-Präsentation</vt:lpstr>
      <vt:lpstr>Introduction possible  d’A. tumida en Suisse</vt:lpstr>
      <vt:lpstr>Détection précoce du  petit coléoptère des ruches</vt:lpstr>
      <vt:lpstr>Concept APINELLA (I)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Assainissement du rucher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alp-bgd1</dc:creator>
  <cp:lastModifiedBy>alp-bgd5</cp:lastModifiedBy>
  <cp:revision>146</cp:revision>
  <cp:lastPrinted>2015-06-25T06:51:24Z</cp:lastPrinted>
  <dcterms:created xsi:type="dcterms:W3CDTF">2014-10-21T11:25:48Z</dcterms:created>
  <dcterms:modified xsi:type="dcterms:W3CDTF">2015-09-10T09:37:31Z</dcterms:modified>
</cp:coreProperties>
</file>